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81" r:id="rId4"/>
    <p:sldId id="257" r:id="rId5"/>
    <p:sldId id="258" r:id="rId6"/>
    <p:sldId id="266" r:id="rId7"/>
    <p:sldId id="282" r:id="rId8"/>
    <p:sldId id="262" r:id="rId9"/>
    <p:sldId id="283" r:id="rId10"/>
    <p:sldId id="263" r:id="rId11"/>
    <p:sldId id="308" r:id="rId12"/>
    <p:sldId id="284" r:id="rId13"/>
    <p:sldId id="277" r:id="rId14"/>
    <p:sldId id="328" r:id="rId15"/>
    <p:sldId id="285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B4C"/>
    <a:srgbClr val="2FA7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2256" y="-114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gs" Target="tags/tag25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5" y="6885899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3.xml"/><Relationship Id="rId6" Type="http://schemas.openxmlformats.org/officeDocument/2006/relationships/image" Target="../media/image17.png"/><Relationship Id="rId5" Type="http://schemas.openxmlformats.org/officeDocument/2006/relationships/tags" Target="../tags/tag22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1.png"/><Relationship Id="rId1" Type="http://schemas.openxmlformats.org/officeDocument/2006/relationships/tags" Target="../tags/tag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jpeg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3.xml"/><Relationship Id="rId10" Type="http://schemas.openxmlformats.org/officeDocument/2006/relationships/image" Target="../media/image6.jpe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.xml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.xml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tags" Target="../tags/tag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矩形: 圆角 39"/>
          <p:cNvSpPr/>
          <p:nvPr/>
        </p:nvSpPr>
        <p:spPr>
          <a:xfrm rot="2634538">
            <a:off x="3438526" y="771525"/>
            <a:ext cx="5314951" cy="5314950"/>
          </a:xfrm>
          <a:prstGeom prst="roundRect">
            <a:avLst>
              <a:gd name="adj" fmla="val 11804"/>
            </a:avLst>
          </a:prstGeom>
          <a:solidFill>
            <a:schemeClr val="bg1"/>
          </a:solidFill>
          <a:ln>
            <a:noFill/>
          </a:ln>
          <a:effectLst>
            <a:outerShdw blurRad="419100" sx="101000" sy="101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319145" y="1699895"/>
            <a:ext cx="51200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i="1" spc="400" dirty="0">
                <a:cs typeface="+mn-ea"/>
                <a:sym typeface="+mn-lt"/>
              </a:rPr>
              <a:t>CREATIVE</a:t>
            </a:r>
            <a:endParaRPr lang="en-US" altLang="zh-CN" sz="7200" b="1" i="1" spc="400" dirty="0">
              <a:cs typeface="+mn-ea"/>
              <a:sym typeface="+mn-lt"/>
            </a:endParaRPr>
          </a:p>
          <a:p>
            <a:pPr algn="ctr"/>
            <a:r>
              <a:rPr lang="en-US" altLang="zh-CN" sz="7200" b="1" i="1" spc="400" dirty="0">
                <a:cs typeface="+mn-ea"/>
                <a:sym typeface="+mn-lt"/>
              </a:rPr>
              <a:t> CODING</a:t>
            </a:r>
            <a:endParaRPr lang="en-US" altLang="zh-CN" sz="7200" b="1" i="1" spc="400" dirty="0">
              <a:cs typeface="+mn-ea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5563457" y="4015356"/>
            <a:ext cx="1065088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688375" y="4208821"/>
            <a:ext cx="4815253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第二讲作业：创意编程系统实践</a:t>
            </a:r>
            <a:endParaRPr lang="zh-CN" altLang="en-US" sz="1000" spc="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50765" y="4562475"/>
            <a:ext cx="2490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许禾翌</a:t>
            </a:r>
            <a:r>
              <a:rPr lang="en-US" altLang="zh-CN" sz="1600" spc="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522432910021</a:t>
            </a:r>
            <a:endParaRPr lang="en-US" altLang="zh-CN" sz="1600" spc="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092679" y="1504114"/>
            <a:ext cx="4006645" cy="3920123"/>
            <a:chOff x="4092678" y="1504112"/>
            <a:chExt cx="4006645" cy="3920123"/>
          </a:xfrm>
        </p:grpSpPr>
        <p:sp>
          <p:nvSpPr>
            <p:cNvPr id="12" name="矩形: 圆角 11"/>
            <p:cNvSpPr/>
            <p:nvPr/>
          </p:nvSpPr>
          <p:spPr>
            <a:xfrm rot="2634538">
              <a:off x="4135938" y="1504112"/>
              <a:ext cx="3920123" cy="3920123"/>
            </a:xfrm>
            <a:prstGeom prst="roundRect">
              <a:avLst>
                <a:gd name="adj" fmla="val 11804"/>
              </a:avLst>
            </a:prstGeom>
            <a:solidFill>
              <a:schemeClr val="bg1"/>
            </a:solidFill>
            <a:ln>
              <a:noFill/>
            </a:ln>
            <a:effectLst>
              <a:outerShdw blurRad="419100" sx="101000" sy="101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635500" y="1778000"/>
              <a:ext cx="254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04</a:t>
              </a:r>
              <a:endParaRPr kumimoji="0" lang="zh-CN" altLang="en-US" sz="8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1489" y="3171787"/>
              <a:ext cx="3869022" cy="5835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4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作品截图</a:t>
              </a:r>
              <a:r>
                <a:rPr kumimoji="0" lang="en-US" altLang="zh-CN" sz="3200" b="0" i="0" u="none" strike="noStrike" kern="1200" cap="none" spc="4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&amp;</a:t>
              </a:r>
              <a:r>
                <a:rPr kumimoji="0" lang="zh-CN" altLang="en-US" sz="3200" b="0" i="0" u="none" strike="noStrike" kern="1200" cap="none" spc="40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视频</a:t>
              </a:r>
              <a:endParaRPr kumimoji="0" lang="zh-CN" altLang="en-US" sz="3200" b="0" i="0" u="none" strike="noStrike" kern="1200" cap="none" spc="4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092678" y="3895730"/>
              <a:ext cx="4006645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00" spc="300" dirty="0">
                  <a:cs typeface="+mn-ea"/>
                  <a:sym typeface="+mn-lt"/>
                </a:rPr>
                <a:t>Work </a:t>
              </a:r>
              <a:r>
                <a:rPr lang="en-US" altLang="zh-CN" sz="1000" spc="300" dirty="0">
                  <a:cs typeface="+mn-ea"/>
                  <a:sym typeface="+mn-lt"/>
                </a:rPr>
                <a:t>Pictures&amp;Video</a:t>
              </a:r>
              <a:endParaRPr kumimoji="0" lang="zh-CN" altLang="en-US" sz="1000" b="0" i="0" u="none" strike="noStrike" kern="1200" cap="none" spc="2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612130" y="3751374"/>
              <a:ext cx="967740" cy="457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342">
        <p:random/>
      </p:transition>
    </mc:Choice>
    <mc:Fallback>
      <p:transition spd="slow" advTm="134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06811" y="361950"/>
            <a:ext cx="936240" cy="911996"/>
            <a:chOff x="606810" y="361950"/>
            <a:chExt cx="936240" cy="911996"/>
          </a:xfrm>
        </p:grpSpPr>
        <p:grpSp>
          <p:nvGrpSpPr>
            <p:cNvPr id="3" name="组合 2"/>
            <p:cNvGrpSpPr/>
            <p:nvPr/>
          </p:nvGrpSpPr>
          <p:grpSpPr>
            <a:xfrm>
              <a:off x="606810" y="361950"/>
              <a:ext cx="936240" cy="911996"/>
              <a:chOff x="3497766" y="445168"/>
              <a:chExt cx="5730455" cy="558206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497766" y="830766"/>
                <a:ext cx="5196468" cy="5196468"/>
              </a:xfrm>
              <a:prstGeom prst="ellipse">
                <a:avLst/>
              </a:prstGeom>
              <a:pattFill prst="wd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2294" y="445168"/>
                <a:ext cx="5305927" cy="530592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694053" y="611240"/>
              <a:ext cx="84899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cs typeface="+mn-ea"/>
                  <a:sym typeface="+mn-lt"/>
                </a:rPr>
                <a:t>四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12410" y="424949"/>
            <a:ext cx="4210541" cy="801513"/>
            <a:chOff x="1612409" y="503002"/>
            <a:chExt cx="4210541" cy="801513"/>
          </a:xfrm>
        </p:grpSpPr>
        <p:sp>
          <p:nvSpPr>
            <p:cNvPr id="8" name="文本框 7"/>
            <p:cNvSpPr txBox="1"/>
            <p:nvPr/>
          </p:nvSpPr>
          <p:spPr>
            <a:xfrm>
              <a:off x="1612409" y="503002"/>
              <a:ext cx="4026390" cy="5835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32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作品</a:t>
              </a:r>
              <a:r>
                <a:rPr lang="zh-CN" altLang="en-US" sz="32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截图</a:t>
              </a:r>
              <a:endPara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612409" y="1044165"/>
              <a:ext cx="4210541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spc="300" dirty="0">
                  <a:cs typeface="+mn-ea"/>
                  <a:sym typeface="+mn-lt"/>
                </a:rPr>
                <a:t>Work Pictures</a:t>
              </a:r>
              <a:endParaRPr lang="en-US" altLang="zh-CN" sz="1100" spc="300" dirty="0">
                <a:cs typeface="+mn-ea"/>
                <a:sym typeface="+mn-lt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-1" y="3116197"/>
            <a:ext cx="12192000" cy="1770926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screen">
            <a:biLevel thresh="75000"/>
          </a:blip>
          <a:stretch>
            <a:fillRect/>
          </a:stretch>
        </p:blipFill>
        <p:spPr>
          <a:xfrm>
            <a:off x="1625600" y="2009140"/>
            <a:ext cx="433070" cy="4660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screen">
            <a:biLevel thresh="75000"/>
          </a:blip>
          <a:stretch>
            <a:fillRect/>
          </a:stretch>
        </p:blipFill>
        <p:spPr>
          <a:xfrm>
            <a:off x="6845300" y="2009140"/>
            <a:ext cx="433070" cy="48196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" cstate="screen">
            <a:biLevel thresh="75000"/>
          </a:blip>
          <a:stretch>
            <a:fillRect/>
          </a:stretch>
        </p:blipFill>
        <p:spPr>
          <a:xfrm>
            <a:off x="1628140" y="3799205"/>
            <a:ext cx="433070" cy="46609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" cstate="screen">
            <a:biLevel thresh="75000"/>
          </a:blip>
          <a:stretch>
            <a:fillRect/>
          </a:stretch>
        </p:blipFill>
        <p:spPr>
          <a:xfrm>
            <a:off x="1628140" y="5589270"/>
            <a:ext cx="433070" cy="4660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" cstate="screen">
            <a:biLevel thresh="75000"/>
          </a:blip>
          <a:stretch>
            <a:fillRect/>
          </a:stretch>
        </p:blipFill>
        <p:spPr>
          <a:xfrm>
            <a:off x="6845300" y="3799205"/>
            <a:ext cx="433070" cy="46609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" cstate="screen">
            <a:biLevel thresh="75000"/>
          </a:blip>
          <a:stretch>
            <a:fillRect/>
          </a:stretch>
        </p:blipFill>
        <p:spPr>
          <a:xfrm>
            <a:off x="6845300" y="5592445"/>
            <a:ext cx="433070" cy="4660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l="29161" t="20185" r="29078" b="21120"/>
          <a:stretch>
            <a:fillRect/>
          </a:stretch>
        </p:blipFill>
        <p:spPr>
          <a:xfrm>
            <a:off x="2795270" y="1393190"/>
            <a:ext cx="2039620" cy="1612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l="29250" t="20111" r="29078" b="20731"/>
          <a:stretch>
            <a:fillRect/>
          </a:stretch>
        </p:blipFill>
        <p:spPr>
          <a:xfrm>
            <a:off x="2795270" y="3148330"/>
            <a:ext cx="2124075" cy="16967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rcRect l="29339" t="19787" r="29078" b="20565"/>
          <a:stretch>
            <a:fillRect/>
          </a:stretch>
        </p:blipFill>
        <p:spPr>
          <a:xfrm>
            <a:off x="2795270" y="4996815"/>
            <a:ext cx="2123440" cy="17138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rcRect l="25651" t="6194" r="33307" b="31204"/>
          <a:stretch>
            <a:fillRect/>
          </a:stretch>
        </p:blipFill>
        <p:spPr>
          <a:xfrm>
            <a:off x="8110855" y="1401445"/>
            <a:ext cx="2019935" cy="160464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rcRect l="25557" t="6194" r="33125" b="31204"/>
          <a:stretch>
            <a:fillRect/>
          </a:stretch>
        </p:blipFill>
        <p:spPr>
          <a:xfrm>
            <a:off x="8110855" y="4987925"/>
            <a:ext cx="2019935" cy="172656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rcRect l="25557" t="6194" r="33125" b="31130"/>
          <a:stretch>
            <a:fillRect/>
          </a:stretch>
        </p:blipFill>
        <p:spPr>
          <a:xfrm>
            <a:off x="8110855" y="3148330"/>
            <a:ext cx="2019935" cy="169735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783">
        <p:random/>
      </p:transition>
    </mc:Choice>
    <mc:Fallback>
      <p:transition spd="slow" advTm="2783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06811" y="361950"/>
            <a:ext cx="936240" cy="911996"/>
            <a:chOff x="606810" y="361950"/>
            <a:chExt cx="936240" cy="911996"/>
          </a:xfrm>
        </p:grpSpPr>
        <p:grpSp>
          <p:nvGrpSpPr>
            <p:cNvPr id="3" name="组合 2"/>
            <p:cNvGrpSpPr/>
            <p:nvPr/>
          </p:nvGrpSpPr>
          <p:grpSpPr>
            <a:xfrm>
              <a:off x="606810" y="361950"/>
              <a:ext cx="936240" cy="911996"/>
              <a:chOff x="3497766" y="445168"/>
              <a:chExt cx="5730455" cy="558206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497766" y="830766"/>
                <a:ext cx="5196468" cy="5196468"/>
              </a:xfrm>
              <a:prstGeom prst="ellipse">
                <a:avLst/>
              </a:prstGeom>
              <a:pattFill prst="wd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2294" y="445168"/>
                <a:ext cx="5305927" cy="530592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694053" y="611240"/>
              <a:ext cx="84899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cs typeface="+mn-ea"/>
                  <a:sym typeface="+mn-lt"/>
                </a:rPr>
                <a:t>四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12410" y="424949"/>
            <a:ext cx="4210541" cy="801513"/>
            <a:chOff x="1612409" y="503002"/>
            <a:chExt cx="4210541" cy="801513"/>
          </a:xfrm>
        </p:grpSpPr>
        <p:sp>
          <p:nvSpPr>
            <p:cNvPr id="8" name="文本框 7"/>
            <p:cNvSpPr txBox="1"/>
            <p:nvPr/>
          </p:nvSpPr>
          <p:spPr>
            <a:xfrm>
              <a:off x="1612409" y="503002"/>
              <a:ext cx="4026390" cy="5835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32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作品</a:t>
              </a:r>
              <a:r>
                <a:rPr lang="zh-CN" altLang="en-US" sz="32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视频</a:t>
              </a:r>
              <a:endPara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612409" y="1044165"/>
              <a:ext cx="4210541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spc="300" dirty="0">
                  <a:cs typeface="+mn-ea"/>
                  <a:sym typeface="+mn-lt"/>
                </a:rPr>
                <a:t>Work </a:t>
              </a:r>
              <a:r>
                <a:rPr lang="en-US" altLang="zh-CN" sz="1100" spc="300" dirty="0">
                  <a:cs typeface="+mn-ea"/>
                  <a:sym typeface="+mn-lt"/>
                </a:rPr>
                <a:t>Video</a:t>
              </a:r>
              <a:endParaRPr lang="en-US" altLang="zh-CN" sz="1100" spc="300" dirty="0">
                <a:cs typeface="+mn-ea"/>
                <a:sym typeface="+mn-lt"/>
              </a:endParaRPr>
            </a:p>
          </p:txBody>
        </p:sp>
      </p:grpSp>
      <p:pic>
        <p:nvPicPr>
          <p:cNvPr id="10" name="20231118_182320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952115" y="1273810"/>
            <a:ext cx="6287770" cy="50368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896735" y="6412230"/>
            <a:ext cx="60960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00"/>
              <a:t>Github</a:t>
            </a:r>
            <a:r>
              <a:rPr lang="zh-CN" altLang="en-US" sz="900"/>
              <a:t>网址：https://github.com/Hnanana132/Creative-Coding-11.18-Homework/tree/main</a:t>
            </a:r>
            <a:endParaRPr lang="zh-CN" altLang="en-US" sz="900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783">
        <p:random/>
      </p:transition>
    </mc:Choice>
    <mc:Fallback>
      <p:transition spd="slow" advTm="2783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1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矩形: 圆角 39"/>
          <p:cNvSpPr/>
          <p:nvPr/>
        </p:nvSpPr>
        <p:spPr>
          <a:xfrm rot="2634538">
            <a:off x="3438526" y="771525"/>
            <a:ext cx="5314951" cy="5314950"/>
          </a:xfrm>
          <a:prstGeom prst="roundRect">
            <a:avLst>
              <a:gd name="adj" fmla="val 11804"/>
            </a:avLst>
          </a:prstGeom>
          <a:solidFill>
            <a:schemeClr val="bg1"/>
          </a:solidFill>
          <a:ln>
            <a:noFill/>
          </a:ln>
          <a:effectLst>
            <a:outerShdw blurRad="419100" sx="101000" sy="101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380230" y="1473200"/>
            <a:ext cx="34309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1" u="none" strike="noStrike" kern="1200" cap="none" spc="4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THAKS</a:t>
            </a:r>
            <a:endParaRPr kumimoji="0" lang="en-US" altLang="zh-CN" sz="7200" b="0" i="1" u="none" strike="noStrike" kern="1200" cap="none" spc="40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149109" y="2769756"/>
            <a:ext cx="5910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谢谢观看</a:t>
            </a:r>
            <a:endParaRPr kumimoji="0" lang="zh-CN" altLang="en-US" sz="5400" b="0" i="0" u="none" strike="noStrike" kern="1200" cap="none" spc="2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5563457" y="3853431"/>
            <a:ext cx="1065088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688375" y="4111666"/>
            <a:ext cx="4815253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spc="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第二讲作业：创意编程系统实践</a:t>
            </a:r>
            <a:endParaRPr kumimoji="0" lang="zh-CN" altLang="en-US" sz="800" b="0" i="0" u="none" strike="noStrike" kern="1200" cap="none" spc="4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4850765" y="4562475"/>
            <a:ext cx="2490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spc="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许禾翌</a:t>
            </a:r>
            <a:r>
              <a:rPr lang="en-US" altLang="zh-CN" sz="1600" spc="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522432910021</a:t>
            </a:r>
            <a:endParaRPr lang="en-US" altLang="zh-CN" sz="1600" spc="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4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133861" y="1636920"/>
            <a:ext cx="3679441" cy="3584163"/>
            <a:chOff x="956059" y="1636918"/>
            <a:chExt cx="3679441" cy="3584163"/>
          </a:xfrm>
        </p:grpSpPr>
        <p:grpSp>
          <p:nvGrpSpPr>
            <p:cNvPr id="2" name="组合 1"/>
            <p:cNvGrpSpPr/>
            <p:nvPr/>
          </p:nvGrpSpPr>
          <p:grpSpPr>
            <a:xfrm>
              <a:off x="956059" y="1636918"/>
              <a:ext cx="3679441" cy="3584163"/>
              <a:chOff x="3497766" y="445168"/>
              <a:chExt cx="5730455" cy="5582066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3497766" y="830766"/>
                <a:ext cx="5196468" cy="5196468"/>
              </a:xfrm>
              <a:prstGeom prst="ellipse">
                <a:avLst/>
              </a:prstGeom>
              <a:pattFill prst="wd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3922294" y="445168"/>
                <a:ext cx="5305927" cy="530592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155700" y="2769860"/>
              <a:ext cx="3479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cs typeface="+mn-ea"/>
                  <a:sym typeface="+mn-lt"/>
                </a:rPr>
                <a:t>CONTENTES</a:t>
              </a:r>
              <a:endParaRPr lang="zh-CN" altLang="en-US" sz="2800" dirty="0"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411730" y="3315970"/>
              <a:ext cx="967740" cy="457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42300" y="3540667"/>
              <a:ext cx="2706601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spc="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第二讲作业：创意编程系统实践</a:t>
              </a:r>
              <a:endParaRPr lang="zh-CN" altLang="en-US" sz="800" spc="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921537" y="1430306"/>
            <a:ext cx="5395576" cy="714618"/>
            <a:chOff x="6288505" y="1538442"/>
            <a:chExt cx="5395576" cy="714618"/>
          </a:xfrm>
        </p:grpSpPr>
        <p:sp>
          <p:nvSpPr>
            <p:cNvPr id="10" name="文本框 9"/>
            <p:cNvSpPr txBox="1"/>
            <p:nvPr/>
          </p:nvSpPr>
          <p:spPr>
            <a:xfrm>
              <a:off x="6288505" y="1542289"/>
              <a:ext cx="823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i="1" dirty="0">
                  <a:cs typeface="+mn-ea"/>
                  <a:sym typeface="+mn-lt"/>
                </a:rPr>
                <a:t>01.</a:t>
              </a:r>
              <a:endParaRPr lang="zh-CN" altLang="en-US" sz="4000" i="1" dirty="0">
                <a:cs typeface="+mn-ea"/>
                <a:sym typeface="+mn-lt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30801" y="1538442"/>
              <a:ext cx="4653280" cy="714618"/>
              <a:chOff x="7030801" y="1538442"/>
              <a:chExt cx="4653280" cy="714618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7030801" y="1538442"/>
                <a:ext cx="4653280" cy="714618"/>
                <a:chOff x="7030801" y="1538442"/>
                <a:chExt cx="4653280" cy="714618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7030801" y="1538442"/>
                  <a:ext cx="4653280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SOL LEWITT作品结构设计</a:t>
                  </a:r>
                  <a:endParaRPr lang="zh-CN" altLang="en-US" sz="2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文本框 14"/>
                <p:cNvSpPr txBox="1"/>
                <p:nvPr/>
              </p:nvSpPr>
              <p:spPr>
                <a:xfrm>
                  <a:off x="7066756" y="2023190"/>
                  <a:ext cx="4441372" cy="2298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spc="300" dirty="0">
                      <a:cs typeface="+mn-ea"/>
                      <a:sym typeface="+mn-lt"/>
                    </a:rPr>
                    <a:t>Structure Design of SOL LEWITT’s Works</a:t>
                  </a:r>
                  <a:endParaRPr lang="zh-CN" altLang="en-US" sz="900" spc="300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3" name="矩形: 圆角 12"/>
              <p:cNvSpPr/>
              <p:nvPr/>
            </p:nvSpPr>
            <p:spPr>
              <a:xfrm flipV="1">
                <a:off x="7151860" y="1965928"/>
                <a:ext cx="87771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5921537" y="2570132"/>
            <a:ext cx="5219623" cy="714618"/>
            <a:chOff x="6288505" y="1538442"/>
            <a:chExt cx="5219623" cy="714618"/>
          </a:xfrm>
        </p:grpSpPr>
        <p:sp>
          <p:nvSpPr>
            <p:cNvPr id="17" name="文本框 16"/>
            <p:cNvSpPr txBox="1"/>
            <p:nvPr/>
          </p:nvSpPr>
          <p:spPr>
            <a:xfrm>
              <a:off x="6288505" y="1542289"/>
              <a:ext cx="823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i="1" dirty="0">
                  <a:cs typeface="+mn-ea"/>
                  <a:sym typeface="+mn-lt"/>
                </a:rPr>
                <a:t>02.</a:t>
              </a:r>
              <a:endParaRPr lang="zh-CN" altLang="en-US" sz="4000" i="1" dirty="0">
                <a:cs typeface="+mn-ea"/>
                <a:sym typeface="+mn-lt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030801" y="1538442"/>
              <a:ext cx="4477327" cy="714618"/>
              <a:chOff x="7030801" y="1538442"/>
              <a:chExt cx="4477327" cy="714618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7030801" y="1538442"/>
                <a:ext cx="4477327" cy="714618"/>
                <a:chOff x="7030801" y="1538442"/>
                <a:chExt cx="4477327" cy="714618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7030801" y="1538442"/>
                  <a:ext cx="4299585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自拟作品目标</a:t>
                  </a:r>
                  <a:r>
                    <a:rPr lang="zh-CN" altLang="en-US" sz="2400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及结构设计</a:t>
                  </a:r>
                  <a:endParaRPr lang="zh-CN" altLang="en-US" sz="2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7066756" y="2023190"/>
                  <a:ext cx="4441372" cy="2298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spc="300" dirty="0">
                      <a:cs typeface="+mn-ea"/>
                      <a:sym typeface="+mn-lt"/>
                    </a:rPr>
                    <a:t>Self-made Work Goals and Structure Design</a:t>
                  </a:r>
                  <a:endParaRPr lang="en-US" altLang="zh-CN" sz="900" spc="300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0" name="矩形: 圆角 19"/>
              <p:cNvSpPr/>
              <p:nvPr/>
            </p:nvSpPr>
            <p:spPr>
              <a:xfrm flipV="1">
                <a:off x="7151860" y="1965928"/>
                <a:ext cx="87771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921537" y="3709958"/>
            <a:ext cx="5219623" cy="714618"/>
            <a:chOff x="6288505" y="1538442"/>
            <a:chExt cx="5219623" cy="714618"/>
          </a:xfrm>
        </p:grpSpPr>
        <p:sp>
          <p:nvSpPr>
            <p:cNvPr id="24" name="文本框 23"/>
            <p:cNvSpPr txBox="1"/>
            <p:nvPr/>
          </p:nvSpPr>
          <p:spPr>
            <a:xfrm>
              <a:off x="6288505" y="1542289"/>
              <a:ext cx="823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i="1" dirty="0">
                  <a:cs typeface="+mn-ea"/>
                  <a:sym typeface="+mn-lt"/>
                </a:rPr>
                <a:t>03.</a:t>
              </a:r>
              <a:endParaRPr lang="zh-CN" altLang="en-US" sz="4000" i="1" dirty="0"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7030801" y="1538442"/>
              <a:ext cx="4477327" cy="714618"/>
              <a:chOff x="7030801" y="1538442"/>
              <a:chExt cx="4477327" cy="714618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7030801" y="1538442"/>
                <a:ext cx="4477327" cy="714618"/>
                <a:chOff x="7030801" y="1538442"/>
                <a:chExt cx="4477327" cy="714618"/>
              </a:xfrm>
            </p:grpSpPr>
            <p:sp>
              <p:nvSpPr>
                <p:cNvPr id="28" name="文本框 27"/>
                <p:cNvSpPr txBox="1"/>
                <p:nvPr/>
              </p:nvSpPr>
              <p:spPr>
                <a:xfrm>
                  <a:off x="7030801" y="1538442"/>
                  <a:ext cx="3367670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代码实现</a:t>
                  </a:r>
                  <a:endParaRPr lang="zh-CN" altLang="en-US" sz="2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7066756" y="2023190"/>
                  <a:ext cx="4441372" cy="2298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spc="300" dirty="0">
                      <a:cs typeface="+mn-ea"/>
                      <a:sym typeface="+mn-lt"/>
                    </a:rPr>
                    <a:t>Code</a:t>
                  </a:r>
                  <a:endParaRPr lang="en-US" altLang="zh-CN" sz="900" spc="300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矩形: 圆角 26"/>
              <p:cNvSpPr/>
              <p:nvPr/>
            </p:nvSpPr>
            <p:spPr>
              <a:xfrm flipV="1">
                <a:off x="7151860" y="1965928"/>
                <a:ext cx="87771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5921537" y="4849785"/>
            <a:ext cx="5219623" cy="714618"/>
            <a:chOff x="6288505" y="1538442"/>
            <a:chExt cx="5219623" cy="714618"/>
          </a:xfrm>
        </p:grpSpPr>
        <p:sp>
          <p:nvSpPr>
            <p:cNvPr id="31" name="文本框 30"/>
            <p:cNvSpPr txBox="1"/>
            <p:nvPr/>
          </p:nvSpPr>
          <p:spPr>
            <a:xfrm>
              <a:off x="6288505" y="1542289"/>
              <a:ext cx="8234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i="1" dirty="0">
                  <a:cs typeface="+mn-ea"/>
                  <a:sym typeface="+mn-lt"/>
                </a:rPr>
                <a:t>04.</a:t>
              </a:r>
              <a:endParaRPr lang="zh-CN" altLang="en-US" sz="4000" i="1" dirty="0"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7030801" y="1538442"/>
              <a:ext cx="4477327" cy="714618"/>
              <a:chOff x="7030801" y="1538442"/>
              <a:chExt cx="4477327" cy="714618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7030801" y="1538442"/>
                <a:ext cx="4477327" cy="714618"/>
                <a:chOff x="7030801" y="1538442"/>
                <a:chExt cx="4477327" cy="714618"/>
              </a:xfrm>
            </p:grpSpPr>
            <p:sp>
              <p:nvSpPr>
                <p:cNvPr id="35" name="文本框 34"/>
                <p:cNvSpPr txBox="1"/>
                <p:nvPr/>
              </p:nvSpPr>
              <p:spPr>
                <a:xfrm>
                  <a:off x="7030801" y="1538442"/>
                  <a:ext cx="3367670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作品截图</a:t>
                  </a:r>
                  <a:r>
                    <a:rPr lang="en-US" altLang="zh-CN" sz="2400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&amp;</a:t>
                  </a:r>
                  <a:r>
                    <a:rPr lang="zh-CN" altLang="en-US" sz="2400" spc="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+mn-ea"/>
                      <a:sym typeface="+mn-lt"/>
                    </a:rPr>
                    <a:t>视频</a:t>
                  </a:r>
                  <a:endParaRPr lang="zh-CN" altLang="en-US" sz="2400" spc="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文本框 35"/>
                <p:cNvSpPr txBox="1"/>
                <p:nvPr/>
              </p:nvSpPr>
              <p:spPr>
                <a:xfrm>
                  <a:off x="7066756" y="2023190"/>
                  <a:ext cx="4441372" cy="2298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00" spc="300" dirty="0">
                      <a:cs typeface="+mn-ea"/>
                      <a:sym typeface="+mn-lt"/>
                    </a:rPr>
                    <a:t>Work </a:t>
                  </a:r>
                  <a:r>
                    <a:rPr lang="en-US" altLang="zh-CN" sz="900" spc="300" dirty="0">
                      <a:cs typeface="+mn-ea"/>
                      <a:sym typeface="+mn-lt"/>
                    </a:rPr>
                    <a:t>Pictures&amp;Video</a:t>
                  </a:r>
                  <a:endParaRPr lang="en-US" altLang="zh-CN" sz="900" spc="300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4" name="矩形: 圆角 33"/>
              <p:cNvSpPr/>
              <p:nvPr/>
            </p:nvSpPr>
            <p:spPr>
              <a:xfrm flipV="1">
                <a:off x="7151860" y="1965928"/>
                <a:ext cx="87771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969">
        <p:random/>
      </p:transition>
    </mc:Choice>
    <mc:Fallback>
      <p:transition spd="slow" advTm="296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079854" y="1504114"/>
            <a:ext cx="6033135" cy="3920123"/>
            <a:chOff x="3079853" y="1504112"/>
            <a:chExt cx="6033135" cy="3920123"/>
          </a:xfrm>
        </p:grpSpPr>
        <p:sp>
          <p:nvSpPr>
            <p:cNvPr id="12" name="矩形: 圆角 11"/>
            <p:cNvSpPr/>
            <p:nvPr/>
          </p:nvSpPr>
          <p:spPr>
            <a:xfrm rot="2634538">
              <a:off x="4135938" y="1504112"/>
              <a:ext cx="3920123" cy="3920123"/>
            </a:xfrm>
            <a:prstGeom prst="roundRect">
              <a:avLst>
                <a:gd name="adj" fmla="val 11804"/>
              </a:avLst>
            </a:prstGeom>
            <a:solidFill>
              <a:schemeClr val="bg1"/>
            </a:solidFill>
            <a:ln>
              <a:noFill/>
            </a:ln>
            <a:effectLst>
              <a:outerShdw blurRad="419100" sx="101000" sy="101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635500" y="1778000"/>
              <a:ext cx="254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i="1" dirty="0">
                  <a:cs typeface="+mn-ea"/>
                  <a:sym typeface="+mn-lt"/>
                </a:rPr>
                <a:t>01</a:t>
              </a:r>
              <a:endParaRPr lang="zh-CN" altLang="en-US" sz="8000" i="1" dirty="0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079853" y="3171622"/>
              <a:ext cx="6033135" cy="1076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SOL LEWITT作品结构设计</a:t>
              </a:r>
              <a:endPara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  <a:p>
              <a:pPr algn="ctr"/>
              <a:endPara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960598" y="3895522"/>
              <a:ext cx="4270375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spc="300" dirty="0">
                  <a:cs typeface="+mn-ea"/>
                  <a:sym typeface="+mn-lt"/>
                </a:rPr>
                <a:t>Structure Design of SOL LEWITT’s Works</a:t>
              </a:r>
              <a:endParaRPr lang="zh-CN" altLang="en-US" sz="1000" spc="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612130" y="3751374"/>
              <a:ext cx="967740" cy="457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342">
        <p:random/>
      </p:transition>
    </mc:Choice>
    <mc:Fallback>
      <p:transition spd="slow" advTm="134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3756" y="361950"/>
            <a:ext cx="936240" cy="911996"/>
            <a:chOff x="606810" y="361950"/>
            <a:chExt cx="936240" cy="911996"/>
          </a:xfrm>
        </p:grpSpPr>
        <p:grpSp>
          <p:nvGrpSpPr>
            <p:cNvPr id="3" name="组合 2"/>
            <p:cNvGrpSpPr/>
            <p:nvPr/>
          </p:nvGrpSpPr>
          <p:grpSpPr>
            <a:xfrm>
              <a:off x="606810" y="361950"/>
              <a:ext cx="936240" cy="911996"/>
              <a:chOff x="3497766" y="445168"/>
              <a:chExt cx="5730455" cy="558206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497766" y="830766"/>
                <a:ext cx="5196468" cy="5196468"/>
              </a:xfrm>
              <a:prstGeom prst="ellipse">
                <a:avLst/>
              </a:prstGeom>
              <a:pattFill prst="wd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2294" y="445168"/>
                <a:ext cx="5305927" cy="530592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694053" y="611240"/>
              <a:ext cx="84899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cs typeface="+mn-ea"/>
                  <a:sym typeface="+mn-lt"/>
                </a:rPr>
                <a:t>一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299355" y="424949"/>
            <a:ext cx="5847715" cy="801370"/>
            <a:chOff x="1612409" y="503002"/>
            <a:chExt cx="5847715" cy="801370"/>
          </a:xfrm>
        </p:grpSpPr>
        <p:sp>
          <p:nvSpPr>
            <p:cNvPr id="8" name="文本框 7"/>
            <p:cNvSpPr txBox="1"/>
            <p:nvPr/>
          </p:nvSpPr>
          <p:spPr>
            <a:xfrm>
              <a:off x="1612409" y="503002"/>
              <a:ext cx="5847715" cy="5835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32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SOL LEWITT作品结构设计</a:t>
              </a:r>
              <a:endPara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612409" y="1044022"/>
              <a:ext cx="4982845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100" spc="300" dirty="0">
                  <a:cs typeface="+mn-ea"/>
                  <a:sym typeface="+mn-lt"/>
                </a:rPr>
                <a:t>Structure Design of SOL LEWITT’s Works</a:t>
              </a:r>
              <a:endParaRPr lang="zh-CN" altLang="en-US" sz="1100" spc="300" dirty="0">
                <a:cs typeface="+mn-ea"/>
                <a:sym typeface="+mn-lt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026275" y="-64770"/>
            <a:ext cx="704850" cy="6991350"/>
          </a:xfrm>
          <a:prstGeom prst="rect">
            <a:avLst/>
          </a:prstGeom>
          <a:pattFill prst="wdUpDiag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80999" y="1613591"/>
            <a:ext cx="5901895" cy="1149472"/>
            <a:chOff x="694053" y="1910156"/>
            <a:chExt cx="5901894" cy="1149472"/>
          </a:xfrm>
        </p:grpSpPr>
        <p:sp>
          <p:nvSpPr>
            <p:cNvPr id="13" name="文本框 12"/>
            <p:cNvSpPr txBox="1"/>
            <p:nvPr/>
          </p:nvSpPr>
          <p:spPr>
            <a:xfrm>
              <a:off x="694053" y="2322393"/>
              <a:ext cx="5901894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Lewitt在艺术中引入了"墙绘"的概念，即在墙壁上直接绘制画作。这种形式使得作品不再是传统的画布上的平面作品，而是与展示空间紧密相连的环境艺术。</a:t>
              </a:r>
              <a:endParaRPr lang="zh-CN" altLang="en-US" sz="1400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94053" y="1910156"/>
              <a:ext cx="224536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1.</a:t>
              </a:r>
              <a:r>
                <a:rPr lang="zh-CN" altLang="en-US" sz="240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空间</a:t>
              </a:r>
              <a:r>
                <a:rPr lang="zh-CN" altLang="en-US" sz="240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墙绘</a:t>
              </a:r>
              <a:endParaRPr lang="zh-CN" altLang="en-US" sz="2400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80999" y="3048198"/>
            <a:ext cx="5901895" cy="1149472"/>
            <a:chOff x="694053" y="1910156"/>
            <a:chExt cx="5901894" cy="1149472"/>
          </a:xfrm>
        </p:grpSpPr>
        <p:sp>
          <p:nvSpPr>
            <p:cNvPr id="22" name="文本框 21"/>
            <p:cNvSpPr txBox="1"/>
            <p:nvPr/>
          </p:nvSpPr>
          <p:spPr>
            <a:xfrm>
              <a:off x="694053" y="2322393"/>
              <a:ext cx="5901894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Lewitt的作品通常采用模块化的结构，包括几何形状如立方体、圆柱体等。这些形状被组织成一种逻辑和结构化的方式。</a:t>
              </a:r>
              <a:endParaRPr lang="zh-CN" altLang="en-US" sz="1400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94053" y="1910156"/>
              <a:ext cx="377062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2.模块化和几何形状</a:t>
              </a:r>
              <a:endParaRPr lang="en-US" altLang="zh-CN" sz="2400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80999" y="4558370"/>
            <a:ext cx="5901895" cy="934207"/>
            <a:chOff x="694053" y="1910156"/>
            <a:chExt cx="5901894" cy="934207"/>
          </a:xfrm>
        </p:grpSpPr>
        <p:sp>
          <p:nvSpPr>
            <p:cNvPr id="25" name="文本框 24"/>
            <p:cNvSpPr txBox="1"/>
            <p:nvPr/>
          </p:nvSpPr>
          <p:spPr>
            <a:xfrm>
              <a:off x="694053" y="2322393"/>
              <a:ext cx="590189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他的一些作品是基于序列和进展的，这意味着观众可以看到作品的演变和变化，而不仅仅是静态的一瞥。</a:t>
              </a:r>
              <a:endParaRPr lang="zh-CN" altLang="en-US" sz="1400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94053" y="1910156"/>
              <a:ext cx="258572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spc="3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3.序列和进展</a:t>
              </a:r>
              <a:endParaRPr lang="en-US" altLang="zh-CN" sz="2400" spc="3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3" name="图片 102"/>
          <p:cNvPicPr/>
          <p:nvPr/>
        </p:nvPicPr>
        <p:blipFill>
          <a:blip r:embed="rId1">
            <a:alphaModFix amt="80000"/>
          </a:blip>
          <a:stretch>
            <a:fillRect/>
          </a:stretch>
        </p:blipFill>
        <p:spPr>
          <a:xfrm>
            <a:off x="8276590" y="0"/>
            <a:ext cx="3426460" cy="34105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2">
            <a:alphaModFix amt="80000"/>
          </a:blip>
          <a:srcRect l="7199" t="7285" r="7216" b="6589"/>
          <a:stretch>
            <a:fillRect/>
          </a:stretch>
        </p:blipFill>
        <p:spPr>
          <a:xfrm>
            <a:off x="8277860" y="3370580"/>
            <a:ext cx="3425190" cy="34937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8277225" y="2263140"/>
            <a:ext cx="3425190" cy="2241550"/>
          </a:xfrm>
          <a:prstGeom prst="rect">
            <a:avLst/>
          </a:prstGeom>
          <a:noFill/>
          <a:ln w="9525">
            <a:noFill/>
          </a:ln>
          <a:effectLst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195">
        <p:random/>
      </p:transition>
    </mc:Choice>
    <mc:Fallback>
      <p:transition spd="slow" advTm="319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416404" y="1504114"/>
            <a:ext cx="5359400" cy="3920123"/>
            <a:chOff x="3416403" y="1504112"/>
            <a:chExt cx="5359400" cy="3920123"/>
          </a:xfrm>
        </p:grpSpPr>
        <p:sp>
          <p:nvSpPr>
            <p:cNvPr id="12" name="矩形: 圆角 11"/>
            <p:cNvSpPr/>
            <p:nvPr/>
          </p:nvSpPr>
          <p:spPr>
            <a:xfrm rot="2634538">
              <a:off x="4135938" y="1504112"/>
              <a:ext cx="3920123" cy="3920123"/>
            </a:xfrm>
            <a:prstGeom prst="roundRect">
              <a:avLst>
                <a:gd name="adj" fmla="val 11804"/>
              </a:avLst>
            </a:prstGeom>
            <a:solidFill>
              <a:schemeClr val="bg1"/>
            </a:solidFill>
            <a:ln>
              <a:noFill/>
            </a:ln>
            <a:effectLst>
              <a:outerShdw blurRad="419100" sx="101000" sy="101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635500" y="1778000"/>
              <a:ext cx="254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  <a:endParaRPr kumimoji="0" lang="zh-CN" altLang="en-US" sz="8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416403" y="3171622"/>
              <a:ext cx="5359400" cy="1076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自拟作品目标及结构设计</a:t>
              </a:r>
              <a:endPara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4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840583" y="3895522"/>
              <a:ext cx="4511675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00" spc="300" dirty="0">
                  <a:cs typeface="+mn-ea"/>
                  <a:sym typeface="+mn-lt"/>
                </a:rPr>
                <a:t>Self-made Work Goals and Structure Design</a:t>
              </a:r>
              <a:endParaRPr kumimoji="0" lang="zh-CN" altLang="en-US" sz="1000" b="0" i="0" u="none" strike="noStrike" kern="1200" cap="none" spc="2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612130" y="3751374"/>
              <a:ext cx="967740" cy="457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342">
        <p:random/>
      </p:transition>
    </mc:Choice>
    <mc:Fallback>
      <p:transition spd="slow" advTm="134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06811" y="361950"/>
            <a:ext cx="936240" cy="911996"/>
            <a:chOff x="606810" y="361950"/>
            <a:chExt cx="936240" cy="911996"/>
          </a:xfrm>
        </p:grpSpPr>
        <p:grpSp>
          <p:nvGrpSpPr>
            <p:cNvPr id="3" name="组合 2"/>
            <p:cNvGrpSpPr/>
            <p:nvPr/>
          </p:nvGrpSpPr>
          <p:grpSpPr>
            <a:xfrm>
              <a:off x="606810" y="361950"/>
              <a:ext cx="936240" cy="911996"/>
              <a:chOff x="3497766" y="445168"/>
              <a:chExt cx="5730455" cy="558206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497766" y="830766"/>
                <a:ext cx="5196468" cy="5196468"/>
              </a:xfrm>
              <a:prstGeom prst="ellipse">
                <a:avLst/>
              </a:prstGeom>
              <a:pattFill prst="wd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2294" y="445168"/>
                <a:ext cx="5305927" cy="530592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694053" y="611240"/>
              <a:ext cx="84899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cs typeface="+mn-ea"/>
                  <a:sym typeface="+mn-lt"/>
                </a:rPr>
                <a:t>二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12410" y="424949"/>
            <a:ext cx="5482590" cy="970915"/>
            <a:chOff x="1612409" y="503002"/>
            <a:chExt cx="5482590" cy="970915"/>
          </a:xfrm>
        </p:grpSpPr>
        <p:sp>
          <p:nvSpPr>
            <p:cNvPr id="8" name="文本框 7"/>
            <p:cNvSpPr txBox="1"/>
            <p:nvPr/>
          </p:nvSpPr>
          <p:spPr>
            <a:xfrm>
              <a:off x="1612409" y="503002"/>
              <a:ext cx="5482590" cy="5835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32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自拟作品目标及结构设计</a:t>
              </a:r>
              <a:endParaRPr lang="zh-CN" altLang="en-US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612409" y="1044022"/>
              <a:ext cx="5197475" cy="429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spc="300" dirty="0">
                  <a:cs typeface="+mn-ea"/>
                  <a:sym typeface="+mn-lt"/>
                </a:rPr>
                <a:t>Self-made Work Goals and Structure Design</a:t>
              </a:r>
              <a:endParaRPr kumimoji="0" lang="zh-CN" altLang="en-US" sz="1100" b="0" i="0" u="none" strike="noStrike" kern="1200" cap="none" spc="2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endParaRPr lang="zh-CN" altLang="en-US" sz="1100" spc="300" dirty="0">
                <a:cs typeface="+mn-ea"/>
                <a:sym typeface="+mn-lt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3496354"/>
            <a:ext cx="12192000" cy="866775"/>
          </a:xfrm>
          <a:prstGeom prst="rect">
            <a:avLst/>
          </a:prstGeom>
          <a:pattFill prst="wdUpDiag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27355" y="1500505"/>
            <a:ext cx="3558540" cy="5076825"/>
            <a:chOff x="1335171" y="2514600"/>
            <a:chExt cx="2719471" cy="3011881"/>
          </a:xfrm>
        </p:grpSpPr>
        <p:sp>
          <p:nvSpPr>
            <p:cNvPr id="28" name="矩形 27"/>
            <p:cNvSpPr/>
            <p:nvPr>
              <p:custDataLst>
                <p:tags r:id="rId1"/>
              </p:custDataLst>
            </p:nvPr>
          </p:nvSpPr>
          <p:spPr>
            <a:xfrm>
              <a:off x="1335171" y="2598963"/>
              <a:ext cx="2598821" cy="2927518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635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2"/>
              </p:custDataLst>
            </p:nvPr>
          </p:nvSpPr>
          <p:spPr>
            <a:xfrm>
              <a:off x="1455821" y="2514600"/>
              <a:ext cx="2598821" cy="29275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12121"/>
              </a:solidFill>
            </a:ln>
            <a:effectLst>
              <a:outerShdw blurRad="635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"/>
              </p:custDataLst>
            </p:nvPr>
          </p:nvSpPr>
          <p:spPr>
            <a:xfrm>
              <a:off x="1947365" y="2598803"/>
              <a:ext cx="1604751" cy="273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1.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灵感来源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95470" y="1500505"/>
            <a:ext cx="3400425" cy="4934585"/>
            <a:chOff x="4796589" y="2514600"/>
            <a:chExt cx="2598821" cy="2927518"/>
          </a:xfrm>
        </p:grpSpPr>
        <p:sp>
          <p:nvSpPr>
            <p:cNvPr id="33" name="矩形 32"/>
            <p:cNvSpPr/>
            <p:nvPr>
              <p:custDataLst>
                <p:tags r:id="rId4"/>
              </p:custDataLst>
            </p:nvPr>
          </p:nvSpPr>
          <p:spPr>
            <a:xfrm>
              <a:off x="4796589" y="2514600"/>
              <a:ext cx="2598821" cy="2927518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5"/>
              </p:custDataLst>
            </p:nvPr>
          </p:nvSpPr>
          <p:spPr>
            <a:xfrm>
              <a:off x="5293624" y="2599162"/>
              <a:ext cx="1604751" cy="273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2.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作品目标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205470" y="1500505"/>
            <a:ext cx="3563620" cy="5131435"/>
            <a:chOff x="8137357" y="2514600"/>
            <a:chExt cx="2723485" cy="3043931"/>
          </a:xfrm>
        </p:grpSpPr>
        <p:sp>
          <p:nvSpPr>
            <p:cNvPr id="37" name="矩形 36"/>
            <p:cNvSpPr/>
            <p:nvPr>
              <p:custDataLst>
                <p:tags r:id="rId6"/>
              </p:custDataLst>
            </p:nvPr>
          </p:nvSpPr>
          <p:spPr>
            <a:xfrm>
              <a:off x="8262021" y="2631013"/>
              <a:ext cx="2598821" cy="2927518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635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>
              <p:custDataLst>
                <p:tags r:id="rId7"/>
              </p:custDataLst>
            </p:nvPr>
          </p:nvSpPr>
          <p:spPr>
            <a:xfrm>
              <a:off x="8137357" y="2514600"/>
              <a:ext cx="2598821" cy="29275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12121"/>
              </a:solidFill>
            </a:ln>
            <a:effectLst>
              <a:outerShdw blurRad="635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8"/>
              </p:custDataLst>
            </p:nvPr>
          </p:nvSpPr>
          <p:spPr>
            <a:xfrm>
              <a:off x="8649920" y="2599065"/>
              <a:ext cx="1604751" cy="27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3.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设计思路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4851400" y="2281555"/>
            <a:ext cx="2488565" cy="3608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>
                <a:solidFill>
                  <a:schemeClr val="bg1"/>
                </a:solidFill>
              </a:rPr>
              <a:t>随机生成不同颜色、大小的正方形，并将这些正方形叠加形成较为丰富的图形。</a:t>
            </a:r>
            <a:endParaRPr lang="zh-CN" altLang="en-US">
              <a:solidFill>
                <a:schemeClr val="bg1"/>
              </a:solidFill>
            </a:endParaRPr>
          </a:p>
          <a:p>
            <a:pPr indent="457200"/>
            <a:r>
              <a:rPr lang="zh-CN" altLang="en-US">
                <a:solidFill>
                  <a:schemeClr val="bg1"/>
                </a:solidFill>
              </a:rPr>
              <a:t>这些叠加正方形可以沿画布竖直方向向下滑动。</a:t>
            </a:r>
            <a:endParaRPr lang="zh-CN" altLang="en-US">
              <a:solidFill>
                <a:schemeClr val="bg1"/>
              </a:solidFill>
            </a:endParaRPr>
          </a:p>
          <a:p>
            <a:pPr indent="457200"/>
            <a:r>
              <a:rPr lang="zh-CN" altLang="en-US">
                <a:solidFill>
                  <a:schemeClr val="bg1"/>
                </a:solidFill>
              </a:rPr>
              <a:t>在一组正方形到达底端时，下一组正方形会随机生成并向下滑落，如此循环往复，具有序列性。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817245" y="2350135"/>
            <a:ext cx="2082800" cy="19011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>
            <a:off x="1604010" y="4363085"/>
            <a:ext cx="2178050" cy="19259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" name="文本框 42"/>
          <p:cNvSpPr txBox="1"/>
          <p:nvPr/>
        </p:nvSpPr>
        <p:spPr>
          <a:xfrm>
            <a:off x="2970530" y="2864485"/>
            <a:ext cx="9302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《</a:t>
            </a:r>
            <a:r>
              <a:rPr lang="en-US" altLang="zh-CN" sz="1400"/>
              <a:t>Wall Drawing NO.157</a:t>
            </a:r>
            <a:r>
              <a:rPr lang="zh-CN" altLang="en-US" sz="1400"/>
              <a:t>》</a:t>
            </a:r>
            <a:endParaRPr lang="zh-CN" altLang="en-US" sz="1400"/>
          </a:p>
        </p:txBody>
      </p:sp>
      <p:sp>
        <p:nvSpPr>
          <p:cNvPr id="44" name="文本框 43"/>
          <p:cNvSpPr txBox="1"/>
          <p:nvPr/>
        </p:nvSpPr>
        <p:spPr>
          <a:xfrm>
            <a:off x="681990" y="4886325"/>
            <a:ext cx="9302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《</a:t>
            </a:r>
            <a:r>
              <a:rPr lang="en-US" altLang="zh-CN" sz="1400"/>
              <a:t>Wall Drawing NO.725</a:t>
            </a:r>
            <a:r>
              <a:rPr lang="zh-CN" altLang="en-US" sz="1400"/>
              <a:t>》</a:t>
            </a:r>
            <a:endParaRPr lang="zh-CN" altLang="en-US" sz="1400"/>
          </a:p>
        </p:txBody>
      </p:sp>
      <p:sp>
        <p:nvSpPr>
          <p:cNvPr id="45" name="文本框 44"/>
          <p:cNvSpPr txBox="1"/>
          <p:nvPr/>
        </p:nvSpPr>
        <p:spPr>
          <a:xfrm>
            <a:off x="8661400" y="2350135"/>
            <a:ext cx="252984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定义并存储正方形大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小、颜色、数量、坐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标、</a:t>
            </a:r>
            <a:r>
              <a:rPr lang="zh-CN" altLang="en-US"/>
              <a:t>移动路线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创建画布并定义其</a:t>
            </a:r>
            <a:r>
              <a:rPr lang="zh-CN" altLang="en-US"/>
              <a:t>背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景色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绘制正方形并记录</a:t>
            </a:r>
            <a:r>
              <a:rPr lang="en-US" altLang="zh-CN"/>
              <a:t>&amp;</a:t>
            </a:r>
            <a:endParaRPr lang="en-US" altLang="zh-CN"/>
          </a:p>
          <a:p>
            <a:r>
              <a:rPr lang="en-US" altLang="zh-CN"/>
              <a:t>    </a:t>
            </a:r>
            <a:r>
              <a:rPr lang="zh-CN" altLang="en-US"/>
              <a:t>更新其</a:t>
            </a:r>
            <a:r>
              <a:rPr lang="zh-CN" altLang="en-US"/>
              <a:t>路径</a:t>
            </a:r>
            <a:endParaRPr lang="zh-CN" altLang="en-US"/>
          </a:p>
          <a:p>
            <a:r>
              <a:rPr lang="en-US" altLang="zh-CN"/>
              <a:t>4. 更新正方形的位置，</a:t>
            </a:r>
            <a:endParaRPr lang="en-US" altLang="zh-CN"/>
          </a:p>
          <a:p>
            <a:r>
              <a:rPr lang="en-US" altLang="zh-CN"/>
              <a:t>    使其沿竖直方向滑动</a:t>
            </a:r>
            <a:endParaRPr lang="en-US" altLang="zh-CN"/>
          </a:p>
          <a:p>
            <a:r>
              <a:rPr lang="en-US" altLang="zh-CN"/>
              <a:t>    </a:t>
            </a:r>
            <a:r>
              <a:rPr lang="zh-CN" altLang="en-US"/>
              <a:t>且</a:t>
            </a:r>
            <a:r>
              <a:rPr lang="zh-CN" altLang="en-US"/>
              <a:t>循环往复，并定义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其滑动</a:t>
            </a:r>
            <a:r>
              <a:rPr lang="zh-CN" altLang="en-US"/>
              <a:t>速度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458">
        <p:random/>
      </p:transition>
    </mc:Choice>
    <mc:Fallback>
      <p:transition spd="slow" advTm="3458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8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3" grpId="0"/>
      <p:bldP spid="44" grpId="0"/>
      <p:bldP spid="42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092679" y="1504114"/>
            <a:ext cx="4006645" cy="3920123"/>
            <a:chOff x="4092678" y="1504112"/>
            <a:chExt cx="4006645" cy="3920123"/>
          </a:xfrm>
        </p:grpSpPr>
        <p:sp>
          <p:nvSpPr>
            <p:cNvPr id="12" name="矩形: 圆角 11"/>
            <p:cNvSpPr/>
            <p:nvPr/>
          </p:nvSpPr>
          <p:spPr>
            <a:xfrm rot="2634538">
              <a:off x="4135938" y="1504112"/>
              <a:ext cx="3920123" cy="3920123"/>
            </a:xfrm>
            <a:prstGeom prst="roundRect">
              <a:avLst>
                <a:gd name="adj" fmla="val 11804"/>
              </a:avLst>
            </a:prstGeom>
            <a:solidFill>
              <a:schemeClr val="bg1"/>
            </a:solidFill>
            <a:ln>
              <a:noFill/>
            </a:ln>
            <a:effectLst>
              <a:outerShdw blurRad="419100" sx="101000" sy="101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635500" y="1778000"/>
              <a:ext cx="254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  <a:endParaRPr kumimoji="0" lang="zh-CN" altLang="en-US" sz="8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1489" y="3171787"/>
              <a:ext cx="3869022" cy="5835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代码实现</a:t>
              </a:r>
              <a:endParaRPr kumimoji="0" lang="zh-CN" altLang="en-US" sz="3200" b="0" i="0" u="none" strike="noStrike" kern="1200" cap="none" spc="4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092678" y="3895730"/>
              <a:ext cx="4006645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2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Code</a:t>
              </a:r>
              <a:endParaRPr kumimoji="0" lang="zh-CN" altLang="en-US" sz="1000" b="0" i="0" u="none" strike="noStrike" kern="1200" cap="none" spc="2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612130" y="3751374"/>
              <a:ext cx="967740" cy="457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342">
        <p:random/>
      </p:transition>
    </mc:Choice>
    <mc:Fallback>
      <p:transition spd="slow" advTm="134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06811" y="361950"/>
            <a:ext cx="936240" cy="911996"/>
            <a:chOff x="606810" y="361950"/>
            <a:chExt cx="936240" cy="911996"/>
          </a:xfrm>
        </p:grpSpPr>
        <p:grpSp>
          <p:nvGrpSpPr>
            <p:cNvPr id="3" name="组合 2"/>
            <p:cNvGrpSpPr/>
            <p:nvPr/>
          </p:nvGrpSpPr>
          <p:grpSpPr>
            <a:xfrm>
              <a:off x="606810" y="361950"/>
              <a:ext cx="936240" cy="911996"/>
              <a:chOff x="3497766" y="445168"/>
              <a:chExt cx="5730455" cy="558206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497766" y="830766"/>
                <a:ext cx="5196468" cy="5196468"/>
              </a:xfrm>
              <a:prstGeom prst="ellipse">
                <a:avLst/>
              </a:prstGeom>
              <a:pattFill prst="wd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2294" y="445168"/>
                <a:ext cx="5305927" cy="530592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694053" y="611240"/>
              <a:ext cx="84899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cs typeface="+mn-ea"/>
                  <a:sym typeface="+mn-lt"/>
                </a:rPr>
                <a:t>三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12410" y="424949"/>
            <a:ext cx="5792470" cy="801513"/>
            <a:chOff x="1612409" y="503002"/>
            <a:chExt cx="5792470" cy="801513"/>
          </a:xfrm>
        </p:grpSpPr>
        <p:sp>
          <p:nvSpPr>
            <p:cNvPr id="8" name="文本框 7"/>
            <p:cNvSpPr txBox="1"/>
            <p:nvPr/>
          </p:nvSpPr>
          <p:spPr>
            <a:xfrm>
              <a:off x="1612409" y="503002"/>
              <a:ext cx="5792470" cy="5835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32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代码实现</a:t>
              </a:r>
              <a:r>
                <a:rPr lang="en-US" altLang="zh-CN" sz="32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——</a:t>
              </a:r>
              <a:r>
                <a:rPr lang="en-US" altLang="zh-CN" sz="32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Processing</a:t>
              </a:r>
              <a:endParaRPr lang="en-US" altLang="zh-CN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612409" y="1044165"/>
              <a:ext cx="4210541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spc="300" dirty="0">
                  <a:cs typeface="+mn-ea"/>
                  <a:sym typeface="+mn-lt"/>
                </a:rPr>
                <a:t>Code</a:t>
              </a:r>
              <a:endParaRPr lang="en-US" altLang="zh-CN" sz="1100" spc="300" dirty="0">
                <a:cs typeface="+mn-ea"/>
                <a:sym typeface="+mn-lt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l="719" t="5278" r="724" b="24407"/>
          <a:stretch>
            <a:fillRect/>
          </a:stretch>
        </p:blipFill>
        <p:spPr>
          <a:xfrm>
            <a:off x="226060" y="1426845"/>
            <a:ext cx="11739880" cy="47117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219">
        <p:random/>
      </p:transition>
    </mc:Choice>
    <mc:Fallback>
      <p:transition spd="slow" advTm="521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06811" y="361950"/>
            <a:ext cx="936240" cy="911996"/>
            <a:chOff x="606810" y="361950"/>
            <a:chExt cx="936240" cy="911996"/>
          </a:xfrm>
        </p:grpSpPr>
        <p:grpSp>
          <p:nvGrpSpPr>
            <p:cNvPr id="3" name="组合 2"/>
            <p:cNvGrpSpPr/>
            <p:nvPr/>
          </p:nvGrpSpPr>
          <p:grpSpPr>
            <a:xfrm>
              <a:off x="606810" y="361950"/>
              <a:ext cx="936240" cy="911996"/>
              <a:chOff x="3497766" y="445168"/>
              <a:chExt cx="5730455" cy="558206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497766" y="830766"/>
                <a:ext cx="5196468" cy="5196468"/>
              </a:xfrm>
              <a:prstGeom prst="ellipse">
                <a:avLst/>
              </a:prstGeom>
              <a:pattFill prst="wd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2294" y="445168"/>
                <a:ext cx="5305927" cy="530592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694053" y="611240"/>
              <a:ext cx="84899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cs typeface="+mn-ea"/>
                  <a:sym typeface="+mn-lt"/>
                </a:rPr>
                <a:t>三</a:t>
              </a:r>
              <a:endParaRPr lang="zh-CN" altLang="en-US" b="1" dirty="0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12410" y="424949"/>
            <a:ext cx="5792470" cy="801513"/>
            <a:chOff x="1612409" y="503002"/>
            <a:chExt cx="5792470" cy="801513"/>
          </a:xfrm>
        </p:grpSpPr>
        <p:sp>
          <p:nvSpPr>
            <p:cNvPr id="8" name="文本框 7"/>
            <p:cNvSpPr txBox="1"/>
            <p:nvPr/>
          </p:nvSpPr>
          <p:spPr>
            <a:xfrm>
              <a:off x="1612409" y="503002"/>
              <a:ext cx="5792470" cy="5835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32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代码实现</a:t>
              </a:r>
              <a:r>
                <a:rPr lang="en-US" altLang="zh-CN" sz="32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——</a:t>
              </a:r>
              <a:r>
                <a:rPr lang="en-US" altLang="zh-CN" sz="3200" spc="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Processing</a:t>
              </a:r>
              <a:endParaRPr lang="en-US" altLang="zh-CN" sz="3200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612409" y="1044165"/>
              <a:ext cx="4210541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spc="300" dirty="0">
                  <a:cs typeface="+mn-ea"/>
                  <a:sym typeface="+mn-lt"/>
                </a:rPr>
                <a:t>Code</a:t>
              </a:r>
              <a:endParaRPr lang="en-US" altLang="zh-CN" sz="1100" spc="300" dirty="0">
                <a:cs typeface="+mn-ea"/>
                <a:sym typeface="+mn-lt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l="625" t="5278" r="635" b="24407"/>
          <a:stretch>
            <a:fillRect/>
          </a:stretch>
        </p:blipFill>
        <p:spPr>
          <a:xfrm>
            <a:off x="235585" y="1426845"/>
            <a:ext cx="11742420" cy="47040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219">
        <p:random/>
      </p:transition>
    </mc:Choice>
    <mc:Fallback>
      <p:transition spd="slow" advTm="5219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TIMING" val="|0.6|0.7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TIMING" val="|0.4|0.4|0.3|0.3|0.4|0.3"/>
</p:tagLst>
</file>

<file path=ppt/tags/tag14.xml><?xml version="1.0" encoding="utf-8"?>
<p:tagLst xmlns:p="http://schemas.openxmlformats.org/presentationml/2006/main">
  <p:tag name="TIMING" val="|0.6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TIMING" val="|0.4|0.6|0.4|0.5|0.5|0.4|0.4|0.4|0.5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TIMING" val="|0.4|0.6|0.4|0.5|0.5|0.4|0.4|0.4|0.5"/>
</p:tagLst>
</file>

<file path=ppt/tags/tag19.xml><?xml version="1.0" encoding="utf-8"?>
<p:tagLst xmlns:p="http://schemas.openxmlformats.org/presentationml/2006/main">
  <p:tag name="TIMING" val="|0.6"/>
</p:tagLst>
</file>

<file path=ppt/tags/tag2.xml><?xml version="1.0" encoding="utf-8"?>
<p:tagLst xmlns:p="http://schemas.openxmlformats.org/presentationml/2006/main">
  <p:tag name="TIMING" val="|0.6"/>
</p:tagLst>
</file>

<file path=ppt/tags/tag20.xml><?xml version="1.0" encoding="utf-8"?>
<p:tagLst xmlns:p="http://schemas.openxmlformats.org/presentationml/2006/main">
  <p:tag name="TIMING" val="|0.4|0.3|0.2|0.3|0.3|0.4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553*3568*794*79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3.xml><?xml version="1.0" encoding="utf-8"?>
<p:tagLst xmlns:p="http://schemas.openxmlformats.org/presentationml/2006/main">
  <p:tag name="TIMING" val="|0.4|0.3|0.2|0.3|0.3|0.4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commondata" val="eyJoZGlkIjoiNTg3OGJlNGIzOTA0YzJhODE3OTc0MmQyYjA4ZjIyMzEifQ=="/>
</p:tagLst>
</file>

<file path=ppt/tags/tag3.xml><?xml version="1.0" encoding="utf-8"?>
<p:tagLst xmlns:p="http://schemas.openxmlformats.org/presentationml/2006/main">
  <p:tag name="TIMING" val="|0.4|0.4|0.3|0.3|0.4|0.3|0.3"/>
</p:tagLst>
</file>

<file path=ppt/tags/tag4.xml><?xml version="1.0" encoding="utf-8"?>
<p:tagLst xmlns:p="http://schemas.openxmlformats.org/presentationml/2006/main">
  <p:tag name="TIMING" val="|0.6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0imfaub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1148</Words>
  <Application>WPS 演示</Application>
  <PresentationFormat>自定义</PresentationFormat>
  <Paragraphs>146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Arial Unicode MS</vt:lpstr>
      <vt:lpstr>Calibri</vt:lpstr>
      <vt:lpstr>方正正黑简体</vt:lpstr>
      <vt:lpstr>黑体</vt:lpstr>
      <vt:lpstr>汉仪中圆简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极简商务</dc:title>
  <dc:creator>第一PPT</dc:creator>
  <cp:keywords>www.1ppt.com</cp:keywords>
  <dc:description>www.1ppt.com</dc:description>
  <cp:lastModifiedBy>许禾翌</cp:lastModifiedBy>
  <cp:revision>136</cp:revision>
  <dcterms:created xsi:type="dcterms:W3CDTF">2021-01-27T07:47:00Z</dcterms:created>
  <dcterms:modified xsi:type="dcterms:W3CDTF">2023-11-18T12:52:23Z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59B66466132F4F369B39C8A09BA30C62_13</vt:lpwstr>
  </property>
  <property fmtid="{D5CDD505-2E9C-101B-9397-08002B2CF9AE}" pid="3" name="KSOProductBuildVer">
    <vt:lpwstr>2052-12.1.0.15712</vt:lpwstr>
  </property>
</Properties>
</file>